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58" r:id="rId6"/>
    <p:sldId id="260" r:id="rId7"/>
    <p:sldId id="261" r:id="rId8"/>
    <p:sldId id="276" r:id="rId9"/>
    <p:sldId id="275" r:id="rId10"/>
    <p:sldId id="281" r:id="rId11"/>
    <p:sldId id="278" r:id="rId12"/>
    <p:sldId id="280" r:id="rId13"/>
    <p:sldId id="277" r:id="rId14"/>
    <p:sldId id="279" r:id="rId15"/>
    <p:sldId id="282" r:id="rId16"/>
    <p:sldId id="283" r:id="rId17"/>
    <p:sldId id="284" r:id="rId18"/>
    <p:sldId id="285" r:id="rId19"/>
    <p:sldId id="267" r:id="rId20"/>
    <p:sldId id="271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2F01EC5-7723-458D-8C90-93C81E3C7FEB}">
          <p14:sldIdLst>
            <p14:sldId id="257"/>
            <p14:sldId id="258"/>
            <p14:sldId id="260"/>
            <p14:sldId id="261"/>
            <p14:sldId id="276"/>
            <p14:sldId id="275"/>
            <p14:sldId id="281"/>
            <p14:sldId id="278"/>
            <p14:sldId id="280"/>
            <p14:sldId id="277"/>
            <p14:sldId id="279"/>
            <p14:sldId id="282"/>
            <p14:sldId id="283"/>
            <p14:sldId id="284"/>
            <p14:sldId id="285"/>
            <p14:sldId id="267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5899" autoAdjust="0"/>
  </p:normalViewPr>
  <p:slideViewPr>
    <p:cSldViewPr snapToGrid="0">
      <p:cViewPr varScale="1">
        <p:scale>
          <a:sx n="53" d="100"/>
          <a:sy n="53" d="100"/>
        </p:scale>
        <p:origin x="90" y="12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34D3EDF-5D60-4C4D-822A-49A3379AF0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3852B3-7AAC-42C0-8255-986B3910B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CB339-1EEF-4CB5-B181-A3D38B094C94}" type="datetime1">
              <a:rPr lang="es-ES" smtClean="0"/>
              <a:t>09/06/2022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AC21B3-639A-41AA-8D4F-A72FEF7851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1BF2C4-DAF9-4611-BD24-23B7EBF78C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D7FF4-C5DC-4746-92B3-CF26EFA9B4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2168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F3900E1-4A7E-410D-9D17-72FE7CBC8BE9}" type="datetime1">
              <a:rPr lang="es-ES" noProof="0" smtClean="0"/>
              <a:t>09/06/2022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8479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14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6621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1111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9435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0104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5422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209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096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71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7469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2907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7636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9046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194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492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555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rtlCol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Arrastre y suelte su </a:t>
            </a:r>
            <a:br>
              <a:rPr lang="es-ES" noProof="0"/>
            </a:br>
            <a:r>
              <a:rPr lang="es-ES" noProof="0"/>
              <a:t>Foto de fondo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rtlCol="0" anchor="ctr"/>
          <a:lstStyle>
            <a:lvl1pPr algn="l">
              <a:lnSpc>
                <a:spcPct val="80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noProof="0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Rol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Rol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Rol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9" name="Marcador de posición de imagen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0" name="Marcador de posición de imagen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1" name="Marcador de posición de imagen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Rol</a:t>
            </a:r>
          </a:p>
        </p:txBody>
      </p:sp>
      <p:sp>
        <p:nvSpPr>
          <p:cNvPr id="23" name="Marcador de texto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Rol</a:t>
            </a:r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Rol</a:t>
            </a:r>
          </a:p>
        </p:txBody>
      </p:sp>
      <p:sp>
        <p:nvSpPr>
          <p:cNvPr id="32" name="Marcador de texto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33" name="Marcador de posición de imagen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4" name="Marcador de posición de imagen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5" name="Marcador de posición de imagen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ágenes de la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Agregue una descripción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es-ES" noProof="0"/>
              <a:t>Lugar</a:t>
            </a:r>
            <a:br>
              <a:rPr lang="es-ES" noProof="0"/>
            </a:br>
            <a:r>
              <a:rPr lang="es-ES" noProof="0"/>
              <a:t>Coloque aquí su Imagen / Logotipo</a:t>
            </a:r>
          </a:p>
        </p:txBody>
      </p:sp>
      <p:sp>
        <p:nvSpPr>
          <p:cNvPr id="12" name="Marcador de posición de imagen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es-ES" noProof="0"/>
              <a:t>Lugar</a:t>
            </a:r>
            <a:br>
              <a:rPr lang="es-ES" noProof="0"/>
            </a:br>
            <a:r>
              <a:rPr lang="es-ES" noProof="0"/>
              <a:t>Coloque aquí su Imagen / Logotipo</a:t>
            </a:r>
          </a:p>
        </p:txBody>
      </p:sp>
      <p:sp>
        <p:nvSpPr>
          <p:cNvPr id="13" name="Marcador de posición de imagen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es-ES" noProof="0"/>
              <a:t>Lugar</a:t>
            </a:r>
            <a:br>
              <a:rPr lang="es-ES" noProof="0"/>
            </a:br>
            <a:r>
              <a:rPr lang="es-ES" noProof="0"/>
              <a:t>Coloque aquí su Imagen / Logotipo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Agregue una descripción aquí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Agregue una descripción aquí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rtlCol="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Arrastre y suelte su </a:t>
            </a:r>
            <a:br>
              <a:rPr lang="es-ES" noProof="0"/>
            </a:br>
            <a:r>
              <a:rPr lang="es-ES" noProof="0"/>
              <a:t>Foto de fondo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rtlCol="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 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rtlCol="0"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rtlCol="0"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 noProof="0"/>
              <a:t>POSICIÓN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 rtlCol="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Describa su gran idea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rtlCol="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Arrastre y suelte su </a:t>
            </a:r>
            <a:br>
              <a:rPr lang="es-ES" noProof="0"/>
            </a:br>
            <a:r>
              <a:rPr lang="es-ES" noProof="0"/>
              <a:t>Foto de fondo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 rtlCol="0"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úmero e ico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Arrastre y suelte su </a:t>
            </a:r>
            <a:br>
              <a:rPr lang="es-ES" noProof="0"/>
            </a:br>
            <a:r>
              <a:rPr lang="es-ES" noProof="0"/>
              <a:t>Foto de fondo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#NÚMERO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#NÚMERO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#NÚMERO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#NÚMERO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#NÚMERO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rtlCol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Resultado</a:t>
            </a:r>
          </a:p>
        </p:txBody>
      </p:sp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27" name="Marcador de posición de imagen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28" name="Marcador de posición de imagen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29" name="Marcador de posición de imagen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0" name="Marcador de posición de imagen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dividida vertical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bloque de contenido con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Arrastre y suelte su </a:t>
            </a:r>
            <a:br>
              <a:rPr lang="es-ES" noProof="0"/>
            </a:br>
            <a:r>
              <a:rPr lang="es-ES" noProof="0"/>
              <a:t>Foto de fondo aquí</a:t>
            </a: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Encabezado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Encabezado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Encabezado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Encabezado</a:t>
            </a:r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Encabezado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24" name="Marcador de texto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Encabezado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bloque de contenido con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Encabezado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Encabezado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Encabezado</a:t>
            </a:r>
          </a:p>
        </p:txBody>
      </p:sp>
      <p:sp>
        <p:nvSpPr>
          <p:cNvPr id="29" name="Marcador de posición de imagen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0" name="Marcador de posición de imagen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1" name="Marcador de posición de imagen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 y el subtítulo -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 y subtítulo - Foto comple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Arrastre y suelte su </a:t>
            </a:r>
            <a:br>
              <a:rPr lang="es-ES" noProof="0"/>
            </a:br>
            <a:r>
              <a:rPr lang="es-ES" noProof="0"/>
              <a:t>Foto de fondo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 y el subtítulo -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nksistemas.com/partes-de-una-computadora-revision-de-hardwar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apitalvideogames.com/50-pc-gaming-setups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8F02F647-7DBC-4618-AFF3-8CED69C5CD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476" t="7929" r="2363" b="5345"/>
          <a:stretch/>
        </p:blipFill>
        <p:spPr>
          <a:xfrm>
            <a:off x="-1" y="4120"/>
            <a:ext cx="12192001" cy="6845127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ct val="110000"/>
              </a:lnSpc>
            </a:pPr>
            <a:r>
              <a:rPr lang="es-ES" sz="5000" dirty="0"/>
              <a:t>Mantenimiento de la pc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64857D70-F12B-4E1B-99F8-92DAD4349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5944" y="4161116"/>
            <a:ext cx="5436910" cy="1209953"/>
          </a:xfrm>
          <a:gradFill>
            <a:gsLst>
              <a:gs pos="800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es-ES" dirty="0">
                <a:solidFill>
                  <a:srgbClr val="FF0000"/>
                </a:solidFill>
              </a:rPr>
              <a:t>Integrantes: </a:t>
            </a:r>
            <a:r>
              <a:rPr lang="es-ES" dirty="0" err="1"/>
              <a:t>Amay</a:t>
            </a:r>
            <a:r>
              <a:rPr lang="es-ES" dirty="0"/>
              <a:t> Andy  Guanoquiza Lizeth </a:t>
            </a:r>
          </a:p>
          <a:p>
            <a:pPr rtl="0">
              <a:lnSpc>
                <a:spcPct val="80000"/>
              </a:lnSpc>
            </a:pPr>
            <a:r>
              <a:rPr lang="es-ES" dirty="0">
                <a:solidFill>
                  <a:srgbClr val="FF0000"/>
                </a:solidFill>
              </a:rPr>
              <a:t>Nivel: </a:t>
            </a:r>
            <a:r>
              <a:rPr lang="es-ES" dirty="0"/>
              <a:t>Segundo “B”</a:t>
            </a:r>
          </a:p>
        </p:txBody>
      </p:sp>
      <p:sp>
        <p:nvSpPr>
          <p:cNvPr id="5" name="objeto 7" descr="Rectángulo beige">
            <a:extLst>
              <a:ext uri="{FF2B5EF4-FFF2-40B4-BE49-F238E27FC236}">
                <a16:creationId xmlns:a16="http://schemas.microsoft.com/office/drawing/2014/main" id="{C85C272F-FCB2-478D-9E03-EC734D1AB6C0}"/>
              </a:ext>
            </a:extLst>
          </p:cNvPr>
          <p:cNvSpPr/>
          <p:nvPr/>
        </p:nvSpPr>
        <p:spPr bwMode="white">
          <a:xfrm>
            <a:off x="3687084" y="3441536"/>
            <a:ext cx="482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A136CB0-4ED9-43FA-81D5-6D322579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024" y="4896463"/>
            <a:ext cx="3960000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3C62AC-D40B-2E33-0D75-3FBB87672932}"/>
              </a:ext>
            </a:extLst>
          </p:cNvPr>
          <p:cNvSpPr txBox="1"/>
          <p:nvPr/>
        </p:nvSpPr>
        <p:spPr>
          <a:xfrm>
            <a:off x="1530088" y="6858000"/>
            <a:ext cx="91318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900">
                <a:hlinkClick r:id="rId4" tooltip="http://nksistemas.com/partes-de-una-computadora-revision-de-hardware/"/>
              </a:rPr>
              <a:t>Esta foto</a:t>
            </a:r>
            <a:r>
              <a:rPr lang="es-EC" sz="900"/>
              <a:t> de Autor desconocido está bajo licencia </a:t>
            </a:r>
            <a:r>
              <a:rPr lang="es-EC" sz="900">
                <a:hlinkClick r:id="rId5" tooltip="https://creativecommons.org/licenses/by-nc/3.0/"/>
              </a:rPr>
              <a:t>CC BY-NC</a:t>
            </a:r>
            <a:endParaRPr lang="es-EC" sz="900"/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10</a:t>
            </a:fld>
            <a:endParaRPr lang="es-ES" sz="1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956BF8-98EF-894F-B698-72DFBECC7E14}"/>
              </a:ext>
            </a:extLst>
          </p:cNvPr>
          <p:cNvSpPr txBox="1">
            <a:spLocks/>
          </p:cNvSpPr>
          <p:nvPr/>
        </p:nvSpPr>
        <p:spPr>
          <a:xfrm>
            <a:off x="140208" y="2538946"/>
            <a:ext cx="5346192" cy="37028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Extraemos el ventilador para limpiarlo y si es necesario colocar  aceite . 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3F34DC-9D0F-800B-747E-A58D8740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42" y="341608"/>
            <a:ext cx="5919359" cy="439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11</a:t>
            </a:fld>
            <a:endParaRPr lang="es-ES" sz="1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956BF8-98EF-894F-B698-72DFBECC7E14}"/>
              </a:ext>
            </a:extLst>
          </p:cNvPr>
          <p:cNvSpPr txBox="1">
            <a:spLocks/>
          </p:cNvSpPr>
          <p:nvPr/>
        </p:nvSpPr>
        <p:spPr>
          <a:xfrm>
            <a:off x="0" y="2809421"/>
            <a:ext cx="5547360" cy="37028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Proseguimos a seguir desarmando la Motherboar 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914AC8D-97F6-E104-BC93-F4A27EB16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69947" y="345762"/>
            <a:ext cx="6934201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9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12</a:t>
            </a:fld>
            <a:endParaRPr lang="es-ES" sz="1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956BF8-98EF-894F-B698-72DFBECC7E14}"/>
              </a:ext>
            </a:extLst>
          </p:cNvPr>
          <p:cNvSpPr txBox="1">
            <a:spLocks/>
          </p:cNvSpPr>
          <p:nvPr/>
        </p:nvSpPr>
        <p:spPr>
          <a:xfrm>
            <a:off x="0" y="3985528"/>
            <a:ext cx="5547360" cy="2378126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Ya al extraer todo, tomamos la motherboad para limpiarla 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B377D9-2A2F-8523-3CDB-D6FE0B22A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38" y="345762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4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13</a:t>
            </a:fld>
            <a:endParaRPr lang="es-ES" sz="1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956BF8-98EF-894F-B698-72DFBECC7E14}"/>
              </a:ext>
            </a:extLst>
          </p:cNvPr>
          <p:cNvSpPr txBox="1">
            <a:spLocks/>
          </p:cNvSpPr>
          <p:nvPr/>
        </p:nvSpPr>
        <p:spPr>
          <a:xfrm>
            <a:off x="0" y="3155183"/>
            <a:ext cx="5547360" cy="37028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 continuación revisamos la pila que en este caso estaba al reverso de la placa y cubierta.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C1C653-D1A8-DC48-028F-B87F2E82C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15" y="119375"/>
            <a:ext cx="7399123" cy="41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9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14</a:t>
            </a:fld>
            <a:endParaRPr lang="es-ES" sz="1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956BF8-98EF-894F-B698-72DFBECC7E14}"/>
              </a:ext>
            </a:extLst>
          </p:cNvPr>
          <p:cNvSpPr txBox="1">
            <a:spLocks/>
          </p:cNvSpPr>
          <p:nvPr/>
        </p:nvSpPr>
        <p:spPr>
          <a:xfrm>
            <a:off x="749808" y="2066544"/>
            <a:ext cx="5212080" cy="3145536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Revisamos la pila con un multímetro.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C47283-B2FB-A5DC-528B-7C43D01E9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06" y="365760"/>
            <a:ext cx="422717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15</a:t>
            </a:fld>
            <a:endParaRPr lang="es-ES" sz="1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956BF8-98EF-894F-B698-72DFBECC7E14}"/>
              </a:ext>
            </a:extLst>
          </p:cNvPr>
          <p:cNvSpPr txBox="1">
            <a:spLocks/>
          </p:cNvSpPr>
          <p:nvPr/>
        </p:nvSpPr>
        <p:spPr>
          <a:xfrm>
            <a:off x="0" y="3997498"/>
            <a:ext cx="5212080" cy="2798063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Ya casi terminando el mantenimiento procedemos a colocar pasta térmica porque ya no tenia mucho.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DBDF64-FD7B-56CA-D310-36D7C4013E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8672" y="347473"/>
            <a:ext cx="7477092" cy="420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5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5C84B00A-2062-4E70-8AD4-A114464A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584" y="2238573"/>
            <a:ext cx="10629202" cy="2291045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429F02-7E8D-405F-86D3-2E794F83D8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16</a:t>
            </a:fld>
            <a:endParaRPr lang="es-ES" sz="1000" dirty="0"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BC5F3A4A-2857-4A67-818B-E62AB212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Terminación </a:t>
            </a:r>
          </a:p>
        </p:txBody>
      </p:sp>
      <p:sp>
        <p:nvSpPr>
          <p:cNvPr id="22" name="objeto 7" descr="Rectángulo beige">
            <a:extLst>
              <a:ext uri="{FF2B5EF4-FFF2-40B4-BE49-F238E27FC236}">
                <a16:creationId xmlns:a16="http://schemas.microsoft.com/office/drawing/2014/main" id="{FEEE4553-844E-49F9-8166-2F2E938E3677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AA951CEE-7CE6-4A91-B2A1-B443273C6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94339" y="1841895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B085FEF7-45BC-4B49-8329-097F2347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9476" y="1841895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CCC7563-285F-46AC-90A3-8D8D6F494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5623" y="4170990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23D892D7-D87B-407B-85EF-921DF3E19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8191" y="4170990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1A47850-696A-4153-953F-D3D2FB5C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69476" y="1841895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9" name="Marcador de texto 4">
            <a:extLst>
              <a:ext uri="{FF2B5EF4-FFF2-40B4-BE49-F238E27FC236}">
                <a16:creationId xmlns:a16="http://schemas.microsoft.com/office/drawing/2014/main" id="{8458965B-6984-1421-0BD8-3450C9EED815}"/>
              </a:ext>
            </a:extLst>
          </p:cNvPr>
          <p:cNvSpPr txBox="1">
            <a:spLocks/>
          </p:cNvSpPr>
          <p:nvPr/>
        </p:nvSpPr>
        <p:spPr>
          <a:xfrm>
            <a:off x="345762" y="3592165"/>
            <a:ext cx="5212080" cy="2798063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Luego de acabar de armar y  prendemos y logramos el mantenimiento que se requería 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ACFC1C08-5171-25AC-B1FD-B6A01C50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6" y="934050"/>
            <a:ext cx="5212080" cy="49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6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89FBC09-5A84-45A9-B63B-5DEAA4BE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recomendaciones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9A93DB-B3B6-47AF-84B6-0AE60CEEF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579" y="2519338"/>
            <a:ext cx="9696069" cy="3061593"/>
          </a:xfrm>
        </p:spPr>
        <p:txBody>
          <a:bodyPr rtlCol="0"/>
          <a:lstStyle/>
          <a:p>
            <a:pPr algn="l"/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 Se recomienda dar mantenimiento preventivo al equipo con una frecuencia de 6 meses para corregir fallas que se presentan con el uso frecuente del equipo.</a:t>
            </a:r>
          </a:p>
          <a:p>
            <a:pPr algn="l"/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  • Intentar controlar la vida útil de la pila de la BIOS cada 3 años como máximo, esto con el fin de evitar que el equipo sufra apagones al momento de arrancar el sistema operativo</a:t>
            </a:r>
          </a:p>
          <a:p>
            <a:pPr algn="l"/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  • Mantener adaptando al equipo con el ultimo hardware y software disponible, para asegurar un mejor rendimiento con el pasar de los años.</a:t>
            </a:r>
          </a:p>
          <a:p>
            <a:pPr rtl="0"/>
            <a:endParaRPr lang="es-ES" sz="12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17</a:t>
            </a:fld>
            <a:endParaRPr lang="es-ES" sz="1000" dirty="0"/>
          </a:p>
        </p:txBody>
      </p:sp>
      <p:sp>
        <p:nvSpPr>
          <p:cNvPr id="11" name="objeto 7" descr="Rectángulo beige">
            <a:extLst>
              <a:ext uri="{FF2B5EF4-FFF2-40B4-BE49-F238E27FC236}">
                <a16:creationId xmlns:a16="http://schemas.microsoft.com/office/drawing/2014/main" id="{0EF37AB9-30F5-41E6-9478-F4DEF99FA9B7}"/>
              </a:ext>
            </a:extLst>
          </p:cNvPr>
          <p:cNvSpPr/>
          <p:nvPr/>
        </p:nvSpPr>
        <p:spPr bwMode="white">
          <a:xfrm flipV="1">
            <a:off x="722099" y="1277068"/>
            <a:ext cx="4734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089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Marcador de posición de imagen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-750"/>
          <a:stretch/>
        </p:blipFill>
        <p:spPr>
          <a:xfrm>
            <a:off x="0" y="0"/>
            <a:ext cx="12012000" cy="6807375"/>
          </a:xfr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856" y="50625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9" name="objeto 7" descr="Rectángulo beig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631748" y="3383830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2" name="Marcador de número de diapositiva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/>
              <a:t>2</a:t>
            </a:fld>
            <a:endParaRPr lang="es-ES" sz="100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348742" y="2941687"/>
            <a:ext cx="906419" cy="906419"/>
            <a:chOff x="5482999" y="1607028"/>
            <a:chExt cx="1200866" cy="1200866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6768B079-AF94-E667-8DEB-44D26C5F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41" y="2033066"/>
            <a:ext cx="5455750" cy="1008000"/>
          </a:xfrm>
        </p:spPr>
        <p:txBody>
          <a:bodyPr/>
          <a:lstStyle/>
          <a:p>
            <a:r>
              <a:rPr lang="es-EC" dirty="0"/>
              <a:t>Objetivo general</a:t>
            </a:r>
          </a:p>
        </p:txBody>
      </p:sp>
      <p:sp>
        <p:nvSpPr>
          <p:cNvPr id="18" name="Título 4">
            <a:extLst>
              <a:ext uri="{FF2B5EF4-FFF2-40B4-BE49-F238E27FC236}">
                <a16:creationId xmlns:a16="http://schemas.microsoft.com/office/drawing/2014/main" id="{12EE857B-6641-CDAD-7B4B-F5270DDE1FAC}"/>
              </a:ext>
            </a:extLst>
          </p:cNvPr>
          <p:cNvSpPr txBox="1">
            <a:spLocks/>
          </p:cNvSpPr>
          <p:nvPr/>
        </p:nvSpPr>
        <p:spPr>
          <a:xfrm>
            <a:off x="185348" y="3823840"/>
            <a:ext cx="5820652" cy="12226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Realizar y documentar el mantenimiento preventivo de un computador encontrando la falla del mismo.</a:t>
            </a:r>
            <a:endParaRPr lang="es-EC" sz="18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s-EC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0C3A4-36F7-196C-CE51-7028236E9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9041" y="523539"/>
            <a:ext cx="5541276" cy="5853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Título 4">
            <a:extLst>
              <a:ext uri="{FF2B5EF4-FFF2-40B4-BE49-F238E27FC236}">
                <a16:creationId xmlns:a16="http://schemas.microsoft.com/office/drawing/2014/main" id="{39833F90-B21C-5581-7944-2B8C46E33621}"/>
              </a:ext>
            </a:extLst>
          </p:cNvPr>
          <p:cNvSpPr txBox="1">
            <a:spLocks/>
          </p:cNvSpPr>
          <p:nvPr/>
        </p:nvSpPr>
        <p:spPr>
          <a:xfrm>
            <a:off x="7628060" y="908194"/>
            <a:ext cx="5957460" cy="10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dirty="0"/>
              <a:t>Objetivos específicos</a:t>
            </a:r>
          </a:p>
        </p:txBody>
      </p:sp>
      <p:sp>
        <p:nvSpPr>
          <p:cNvPr id="21" name="Título 4">
            <a:extLst>
              <a:ext uri="{FF2B5EF4-FFF2-40B4-BE49-F238E27FC236}">
                <a16:creationId xmlns:a16="http://schemas.microsoft.com/office/drawing/2014/main" id="{957E7236-B26F-F168-5C31-00F00605392C}"/>
              </a:ext>
            </a:extLst>
          </p:cNvPr>
          <p:cNvSpPr txBox="1">
            <a:spLocks/>
          </p:cNvSpPr>
          <p:nvPr/>
        </p:nvSpPr>
        <p:spPr>
          <a:xfrm>
            <a:off x="6006000" y="2392662"/>
            <a:ext cx="5820652" cy="9911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Identificar el fallo que presenta el equipo y de acuerdo a ello teorizar sobre dónde se puede originar la falla.</a:t>
            </a:r>
          </a:p>
          <a:p>
            <a:endParaRPr lang="es-EC" sz="18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s-EC" dirty="0"/>
          </a:p>
        </p:txBody>
      </p:sp>
      <p:sp>
        <p:nvSpPr>
          <p:cNvPr id="22" name="Título 4">
            <a:extLst>
              <a:ext uri="{FF2B5EF4-FFF2-40B4-BE49-F238E27FC236}">
                <a16:creationId xmlns:a16="http://schemas.microsoft.com/office/drawing/2014/main" id="{86323683-133A-328A-75E0-02CE0AF61FA2}"/>
              </a:ext>
            </a:extLst>
          </p:cNvPr>
          <p:cNvSpPr txBox="1">
            <a:spLocks/>
          </p:cNvSpPr>
          <p:nvPr/>
        </p:nvSpPr>
        <p:spPr>
          <a:xfrm>
            <a:off x="6307869" y="3590733"/>
            <a:ext cx="5820652" cy="9911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Proceder a abrir el dispositivo en busca de la falla, tomando las precauciones necesarias para evitar dañar algún componente interno.</a:t>
            </a:r>
          </a:p>
          <a:p>
            <a:endParaRPr lang="es-EC" sz="18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s-EC" dirty="0"/>
          </a:p>
        </p:txBody>
      </p:sp>
      <p:sp>
        <p:nvSpPr>
          <p:cNvPr id="23" name="Título 4">
            <a:extLst>
              <a:ext uri="{FF2B5EF4-FFF2-40B4-BE49-F238E27FC236}">
                <a16:creationId xmlns:a16="http://schemas.microsoft.com/office/drawing/2014/main" id="{E9A2CA01-AD9B-3869-1C34-0A644E570423}"/>
              </a:ext>
            </a:extLst>
          </p:cNvPr>
          <p:cNvSpPr txBox="1">
            <a:spLocks/>
          </p:cNvSpPr>
          <p:nvPr/>
        </p:nvSpPr>
        <p:spPr>
          <a:xfrm>
            <a:off x="5972686" y="5193825"/>
            <a:ext cx="5820652" cy="9911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EC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Identificar la falla del equipo y de ser posible repararla, en el caso de que no existiera alguna, brindar mantenimiento preventivo al dispositivo.</a:t>
            </a:r>
          </a:p>
        </p:txBody>
      </p:sp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ie de página 19">
            <a:extLst>
              <a:ext uri="{FF2B5EF4-FFF2-40B4-BE49-F238E27FC236}">
                <a16:creationId xmlns:a16="http://schemas.microsoft.com/office/drawing/2014/main" id="{B898379A-942F-47A5-80B4-B1C6F09FCB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/>
              <a:t>* Según una encuesta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327E535-262E-40B8-A9E1-0C08FFD80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455" y="3695377"/>
            <a:ext cx="1999889" cy="846137"/>
          </a:xfrm>
        </p:spPr>
        <p:txBody>
          <a:bodyPr rtlCol="0"/>
          <a:lstStyle/>
          <a:p>
            <a:pPr rtl="0"/>
            <a:r>
              <a:rPr lang="es-ES" sz="1300" dirty="0"/>
              <a:t>Población estadounidense promedio que visita con frecuencia su Médico de cabecera *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DDB908-45C5-4999-982F-0A82DA01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/>
              <a:t>3</a:t>
            </a:fld>
            <a:endParaRPr lang="es-ES" sz="1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2B821A5-5262-4D44-AFEB-D049F229C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213" y="3097188"/>
            <a:ext cx="1652587" cy="435600"/>
          </a:xfrm>
        </p:spPr>
        <p:txBody>
          <a:bodyPr rtlCol="0"/>
          <a:lstStyle/>
          <a:p>
            <a:pPr rtl="0"/>
            <a:r>
              <a:rPr lang="es-ES" sz="1500" dirty="0"/>
              <a:t>64.4%</a:t>
            </a:r>
          </a:p>
        </p:txBody>
      </p:sp>
      <p:pic>
        <p:nvPicPr>
          <p:cNvPr id="48" name="Marcador de posición de imagen 47" descr="Doctor apuntando a una tomografía computarizada">
            <a:extLst>
              <a:ext uri="{FF2B5EF4-FFF2-40B4-BE49-F238E27FC236}">
                <a16:creationId xmlns:a16="http://schemas.microsoft.com/office/drawing/2014/main" id="{51DAB4F3-6A41-481C-8A3E-932EDFC9FE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9109"/>
            <a:ext cx="11832000" cy="6513922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0E095F-965E-476E-B681-EE615BECB0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1013" y="3097188"/>
            <a:ext cx="1652587" cy="435600"/>
          </a:xfrm>
        </p:spPr>
        <p:txBody>
          <a:bodyPr rtlCol="0"/>
          <a:lstStyle/>
          <a:p>
            <a:r>
              <a:rPr lang="es-ES" sz="1500" dirty="0"/>
              <a:t>124 </a:t>
            </a:r>
            <a:r>
              <a:rPr lang="es-ES" sz="1500" dirty="0" err="1"/>
              <a:t>billoes</a:t>
            </a:r>
            <a:r>
              <a:rPr lang="es-ES" sz="1500" dirty="0"/>
              <a:t> €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A5735F7-BDC6-4ACD-B0DE-4AB63D30BA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70799" y="3695377"/>
            <a:ext cx="1652801" cy="846137"/>
          </a:xfrm>
        </p:spPr>
        <p:txBody>
          <a:bodyPr rtlCol="0"/>
          <a:lstStyle/>
          <a:p>
            <a:pPr rtl="0"/>
            <a:r>
              <a:rPr lang="es-ES" sz="1300"/>
              <a:t>Gastos de sanidad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405F6BC-5682-4AA1-9F61-DDF021E68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9707" y="3097188"/>
            <a:ext cx="1652587" cy="435600"/>
          </a:xfrm>
        </p:spPr>
        <p:txBody>
          <a:bodyPr rtlCol="0"/>
          <a:lstStyle/>
          <a:p>
            <a:pPr rtl="0"/>
            <a:r>
              <a:rPr lang="es-ES" sz="1500"/>
              <a:t>40-60%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37BC20BC-85E6-48CD-B755-5D4149953C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69600" y="3695377"/>
            <a:ext cx="1652801" cy="846137"/>
          </a:xfrm>
        </p:spPr>
        <p:txBody>
          <a:bodyPr rtlCol="0"/>
          <a:lstStyle/>
          <a:p>
            <a:pPr rtl="0"/>
            <a:r>
              <a:rPr lang="es-ES" sz="1300"/>
              <a:t>Margen de beneficio medio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DDFBC7A3-AAE6-4502-9D44-F253ED1E8F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44613" y="3097188"/>
            <a:ext cx="1652587" cy="435600"/>
          </a:xfrm>
        </p:spPr>
        <p:txBody>
          <a:bodyPr rtlCol="0"/>
          <a:lstStyle/>
          <a:p>
            <a:r>
              <a:rPr lang="es-ES" sz="1500" dirty="0"/>
              <a:t>175.000 €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DC6EAD81-841A-483E-9B44-512A1470E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70855" y="3695377"/>
            <a:ext cx="1999889" cy="846137"/>
          </a:xfrm>
        </p:spPr>
        <p:txBody>
          <a:bodyPr rtlCol="0"/>
          <a:lstStyle/>
          <a:p>
            <a:pPr rtl="0"/>
            <a:r>
              <a:rPr lang="es-ES" sz="1300"/>
              <a:t>Ingreso anual medio por médico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10C0A43-6ED0-45F1-9DF9-5F2F32278B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831412" y="3097188"/>
            <a:ext cx="1652587" cy="435600"/>
          </a:xfrm>
        </p:spPr>
        <p:txBody>
          <a:bodyPr rtlCol="0"/>
          <a:lstStyle/>
          <a:p>
            <a:pPr rtl="0"/>
            <a:r>
              <a:rPr lang="es-ES" sz="1500" dirty="0"/>
              <a:t>3%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78028AA-13B5-4B26-947A-231084A75C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7654" y="3695377"/>
            <a:ext cx="1999889" cy="846137"/>
          </a:xfrm>
        </p:spPr>
        <p:txBody>
          <a:bodyPr rtlCol="0"/>
          <a:lstStyle/>
          <a:p>
            <a:pPr rtl="0"/>
            <a:r>
              <a:rPr lang="es-ES" sz="1300"/>
              <a:t>Crecimiento del mercado por año</a:t>
            </a:r>
          </a:p>
        </p:txBody>
      </p:sp>
      <p:sp>
        <p:nvSpPr>
          <p:cNvPr id="15" name="Subtítulo 14">
            <a:extLst>
              <a:ext uri="{FF2B5EF4-FFF2-40B4-BE49-F238E27FC236}">
                <a16:creationId xmlns:a16="http://schemas.microsoft.com/office/drawing/2014/main" id="{65657426-6073-47AB-BB7D-5ED2CAFD6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1000" y="5137535"/>
            <a:ext cx="1990001" cy="620016"/>
          </a:xfrm>
        </p:spPr>
        <p:txBody>
          <a:bodyPr rtlCol="0"/>
          <a:lstStyle/>
          <a:p>
            <a:pPr rtl="0"/>
            <a:r>
              <a:rPr lang="es-ES" dirty="0"/>
              <a:t>Éxito</a:t>
            </a:r>
          </a:p>
        </p:txBody>
      </p:sp>
      <p:pic>
        <p:nvPicPr>
          <p:cNvPr id="49" name="Marcador de posición de imagen 48" descr="Medicamentos">
            <a:extLst>
              <a:ext uri="{FF2B5EF4-FFF2-40B4-BE49-F238E27FC236}">
                <a16:creationId xmlns:a16="http://schemas.microsoft.com/office/drawing/2014/main" id="{A17A8866-025F-45F8-9C1A-8DF0ACE8F3F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05126" y="2437246"/>
            <a:ext cx="384361" cy="384361"/>
          </a:xfrm>
        </p:spPr>
      </p:pic>
      <p:pic>
        <p:nvPicPr>
          <p:cNvPr id="53" name="Marcador de posición de imagen 52" descr="Cartera">
            <a:extLst>
              <a:ext uri="{FF2B5EF4-FFF2-40B4-BE49-F238E27FC236}">
                <a16:creationId xmlns:a16="http://schemas.microsoft.com/office/drawing/2014/main" id="{560A3C83-28A8-4054-B787-03380865071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903820" y="2437246"/>
            <a:ext cx="384361" cy="384361"/>
          </a:xfrm>
        </p:spPr>
      </p:pic>
      <p:pic>
        <p:nvPicPr>
          <p:cNvPr id="56" name="Marcador de posición de imagen 55" descr="Estetoscopio">
            <a:extLst>
              <a:ext uri="{FF2B5EF4-FFF2-40B4-BE49-F238E27FC236}">
                <a16:creationId xmlns:a16="http://schemas.microsoft.com/office/drawing/2014/main" id="{5CABC6B7-0A04-4890-B978-4D4F54B3CD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178726" y="2437246"/>
            <a:ext cx="384361" cy="384361"/>
          </a:xfrm>
        </p:spPr>
      </p:pic>
      <p:pic>
        <p:nvPicPr>
          <p:cNvPr id="60" name="Marcador de posición de imagen 59" descr="Tendencia al alza">
            <a:extLst>
              <a:ext uri="{FF2B5EF4-FFF2-40B4-BE49-F238E27FC236}">
                <a16:creationId xmlns:a16="http://schemas.microsoft.com/office/drawing/2014/main" id="{8C1A4036-A328-4600-8C42-B65922A2C14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65525" y="2437246"/>
            <a:ext cx="384361" cy="384361"/>
          </a:xfrm>
        </p:spPr>
      </p:pic>
      <p:sp>
        <p:nvSpPr>
          <p:cNvPr id="19" name="objeto 7" descr="Rectángulo beige">
            <a:extLst>
              <a:ext uri="{FF2B5EF4-FFF2-40B4-BE49-F238E27FC236}">
                <a16:creationId xmlns:a16="http://schemas.microsoft.com/office/drawing/2014/main" id="{9B6BE182-7444-49DA-B6FA-215DD68D50CA}"/>
              </a:ext>
            </a:extLst>
          </p:cNvPr>
          <p:cNvSpPr/>
          <p:nvPr/>
        </p:nvSpPr>
        <p:spPr bwMode="white">
          <a:xfrm>
            <a:off x="722099" y="1322787"/>
            <a:ext cx="6048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/>
          </a:p>
        </p:txBody>
      </p: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CC6D3F76-4C60-4559-AE48-60D6FBDC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59100" y="4527746"/>
            <a:ext cx="0" cy="311308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3CA93ACF-485A-4938-9815-8D5DFE312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4527746"/>
            <a:ext cx="1" cy="311308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8070A33-7382-44AE-AC77-685B09986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32700" y="4527746"/>
            <a:ext cx="0" cy="311308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ángulo 89">
            <a:extLst>
              <a:ext uri="{FF2B5EF4-FFF2-40B4-BE49-F238E27FC236}">
                <a16:creationId xmlns:a16="http://schemas.microsoft.com/office/drawing/2014/main" id="{79784603-2F8F-493A-894B-9ECFC358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1478" y="5747713"/>
            <a:ext cx="162904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2935599-B9F0-4312-864E-F6E3EF1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3380336" y="2224959"/>
            <a:ext cx="896287" cy="745643"/>
            <a:chOff x="1824638" y="1733550"/>
            <a:chExt cx="1192959" cy="992451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6718F85-02C5-4814-847B-818C8CCE6A2E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6B5C2063-3BBD-48BC-BDD6-D5E9563B1934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5E2C35B1-F420-4244-8B67-EA845C8CA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914029" y="2224959"/>
            <a:ext cx="896287" cy="745643"/>
            <a:chOff x="1824638" y="1733550"/>
            <a:chExt cx="1192959" cy="992451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35DB04D1-9BD5-4C35-8B33-0432F97A6012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3C23B33E-1386-44B0-B24A-50A8F9B55FFD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645F4DD1-5663-4019-891C-8821ED8AC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23178" y="2223240"/>
            <a:ext cx="745643" cy="745643"/>
            <a:chOff x="5482999" y="1607028"/>
            <a:chExt cx="1200866" cy="1200866"/>
          </a:xfrm>
        </p:grpSpPr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9AAD7458-0E1F-4289-885E-7991DEFE6E7D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C5F22B3-BA39-4DDB-9CD2-F9F1183608D0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7ACC6B18-DB03-4AC5-B015-6374FF16D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310145" y="2224959"/>
            <a:ext cx="926876" cy="745643"/>
            <a:chOff x="7901577" y="2268089"/>
            <a:chExt cx="926876" cy="745643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FBAA099B-7326-44B7-B125-672BA72A6C05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06107D1A-01D9-4CE4-9A22-FC55274F17C6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DC8F15C5-A436-BEE0-CE72-392E63D30E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000" y="164969"/>
            <a:ext cx="11893705" cy="6528062"/>
          </a:xfrm>
          <a:prstGeom prst="rect">
            <a:avLst/>
          </a:prstGeom>
        </p:spPr>
      </p:pic>
      <p:sp>
        <p:nvSpPr>
          <p:cNvPr id="25" name="Título 24">
            <a:extLst>
              <a:ext uri="{FF2B5EF4-FFF2-40B4-BE49-F238E27FC236}">
                <a16:creationId xmlns:a16="http://schemas.microsoft.com/office/drawing/2014/main" id="{E573AF6D-6966-3AD5-7CFE-E79A371C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99" y="696939"/>
            <a:ext cx="7560000" cy="360000"/>
          </a:xfrm>
        </p:spPr>
        <p:txBody>
          <a:bodyPr/>
          <a:lstStyle/>
          <a:p>
            <a:r>
              <a:rPr lang="es-EC" dirty="0">
                <a:solidFill>
                  <a:schemeClr val="tx1"/>
                </a:solidFill>
              </a:rPr>
              <a:t>desarrollo</a:t>
            </a: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6FA28ED0-2F6E-37CF-166E-A899CB2CAF2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81478" y="1270649"/>
            <a:ext cx="6376065" cy="36461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2AACC020-5117-ABDC-7C41-83B757128905}"/>
              </a:ext>
            </a:extLst>
          </p:cNvPr>
          <p:cNvSpPr txBox="1">
            <a:spLocks/>
          </p:cNvSpPr>
          <p:nvPr/>
        </p:nvSpPr>
        <p:spPr>
          <a:xfrm>
            <a:off x="118296" y="2612099"/>
            <a:ext cx="5006216" cy="2923114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Comenzamos abriendo la cascara de la laptop </a:t>
            </a:r>
          </a:p>
        </p:txBody>
      </p:sp>
    </p:spTree>
    <p:extLst>
      <p:ext uri="{BB962C8B-B14F-4D97-AF65-F5344CB8AC3E}">
        <p14:creationId xmlns:p14="http://schemas.microsoft.com/office/powerpoint/2010/main" val="369769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/>
              <a:t>4</a:t>
            </a:fld>
            <a:endParaRPr lang="es-ES" sz="1000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A6EBECB-4835-BF29-8262-10CC2B0EEB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65434" y="345762"/>
            <a:ext cx="6386358" cy="405993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79078918-8C34-79AB-D994-4757400358FA}"/>
              </a:ext>
            </a:extLst>
          </p:cNvPr>
          <p:cNvSpPr txBox="1">
            <a:spLocks/>
          </p:cNvSpPr>
          <p:nvPr/>
        </p:nvSpPr>
        <p:spPr>
          <a:xfrm>
            <a:off x="140208" y="2538946"/>
            <a:ext cx="5346192" cy="37028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Procedemos a tomar una   del estado interno de la maquina. </a:t>
            </a:r>
          </a:p>
        </p:txBody>
      </p:sp>
    </p:spTree>
    <p:extLst>
      <p:ext uri="{BB962C8B-B14F-4D97-AF65-F5344CB8AC3E}">
        <p14:creationId xmlns:p14="http://schemas.microsoft.com/office/powerpoint/2010/main" val="334079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5</a:t>
            </a:fld>
            <a:endParaRPr lang="es-ES" sz="1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956BF8-98EF-894F-B698-72DFBECC7E14}"/>
              </a:ext>
            </a:extLst>
          </p:cNvPr>
          <p:cNvSpPr txBox="1">
            <a:spLocks/>
          </p:cNvSpPr>
          <p:nvPr/>
        </p:nvSpPr>
        <p:spPr>
          <a:xfrm>
            <a:off x="140208" y="2538946"/>
            <a:ext cx="5346192" cy="37028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Extraemos la memoria </a:t>
            </a:r>
            <a:r>
              <a:rPr lang="es-ES" dirty="0" err="1"/>
              <a:t>rAm</a:t>
            </a:r>
            <a:r>
              <a:rPr lang="es-ES" dirty="0"/>
              <a:t> para proceder a limpiarla con un borrador .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1B12F8-5F0E-941B-83A3-0EBDCA9C7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12709" y="1042641"/>
            <a:ext cx="4919781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2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6</a:t>
            </a:fld>
            <a:endParaRPr lang="es-ES" sz="1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EDDA34-B0EB-830E-2429-C11E4DA455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73014" y="-964072"/>
            <a:ext cx="3746790" cy="66669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956BF8-98EF-894F-B698-72DFBECC7E14}"/>
              </a:ext>
            </a:extLst>
          </p:cNvPr>
          <p:cNvSpPr txBox="1">
            <a:spLocks/>
          </p:cNvSpPr>
          <p:nvPr/>
        </p:nvSpPr>
        <p:spPr>
          <a:xfrm>
            <a:off x="140208" y="2538946"/>
            <a:ext cx="5346192" cy="37028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Extraemos el disco duro para empezar la limpieza.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49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7</a:t>
            </a:fld>
            <a:endParaRPr lang="es-ES" sz="1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956BF8-98EF-894F-B698-72DFBECC7E14}"/>
              </a:ext>
            </a:extLst>
          </p:cNvPr>
          <p:cNvSpPr txBox="1">
            <a:spLocks/>
          </p:cNvSpPr>
          <p:nvPr/>
        </p:nvSpPr>
        <p:spPr>
          <a:xfrm>
            <a:off x="0" y="3595805"/>
            <a:ext cx="5547360" cy="37028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Desconectamos los cables para extraer las tarjetas.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7419CA-EAC9-6CE6-A637-4197309A3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532638"/>
            <a:ext cx="6858000" cy="38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1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8</a:t>
            </a:fld>
            <a:endParaRPr lang="es-ES" sz="1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956BF8-98EF-894F-B698-72DFBECC7E14}"/>
              </a:ext>
            </a:extLst>
          </p:cNvPr>
          <p:cNvSpPr txBox="1">
            <a:spLocks/>
          </p:cNvSpPr>
          <p:nvPr/>
        </p:nvSpPr>
        <p:spPr>
          <a:xfrm>
            <a:off x="140208" y="2538946"/>
            <a:ext cx="6260592" cy="37028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Se limpia y se lo coloca en un lugar adecuado 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0C5A164-3A02-25E7-51B9-78B332DB6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520" y="329183"/>
            <a:ext cx="3822192" cy="37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61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es-ES" sz="1000" smtClean="0"/>
              <a:pPr rtl="0"/>
              <a:t>9</a:t>
            </a:fld>
            <a:endParaRPr lang="es-ES" sz="1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956BF8-98EF-894F-B698-72DFBECC7E14}"/>
              </a:ext>
            </a:extLst>
          </p:cNvPr>
          <p:cNvSpPr txBox="1">
            <a:spLocks/>
          </p:cNvSpPr>
          <p:nvPr/>
        </p:nvSpPr>
        <p:spPr>
          <a:xfrm>
            <a:off x="140208" y="2538946"/>
            <a:ext cx="5346192" cy="37028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También extraemos la tarjeta  anteriormente sacamos los cables con cuidado .   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70A44A-2EA2-C6A7-BAD3-4B1BCE5C1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705602" y="757675"/>
            <a:ext cx="4271518" cy="3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689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9225_TF00450287" id="{C8E8D555-4DBF-4CCD-9868-3A80285B451F}" vid="{5B045ECE-DA74-478B-B9F9-3188E0871C2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Plataforma promocional de oficina de salud</Template>
  <TotalTime>185</TotalTime>
  <Words>437</Words>
  <Application>Microsoft Office PowerPoint</Application>
  <PresentationFormat>Panorámica</PresentationFormat>
  <Paragraphs>76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Arial </vt:lpstr>
      <vt:lpstr>Calibri</vt:lpstr>
      <vt:lpstr>Courier New</vt:lpstr>
      <vt:lpstr>Gill Sans MT</vt:lpstr>
      <vt:lpstr>Symbol</vt:lpstr>
      <vt:lpstr>Times New Roman</vt:lpstr>
      <vt:lpstr>Verdana</vt:lpstr>
      <vt:lpstr>Tema de Office</vt:lpstr>
      <vt:lpstr>Mantenimiento de la pc</vt:lpstr>
      <vt:lpstr>Objetivo general</vt:lpstr>
      <vt:lpstr>desarrollo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Terminación </vt:lpstr>
      <vt:lpstr>recomendaciones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Mantenimiento de la pc</dc:title>
  <dc:creator>Nayeli Guanoquiza</dc:creator>
  <cp:lastModifiedBy>Nayeli Guanoquiza</cp:lastModifiedBy>
  <cp:revision>2</cp:revision>
  <dcterms:created xsi:type="dcterms:W3CDTF">2022-06-09T02:17:14Z</dcterms:created>
  <dcterms:modified xsi:type="dcterms:W3CDTF">2022-06-09T20:06:41Z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